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1" r:id="rId4"/>
    <p:sldId id="271" r:id="rId5"/>
    <p:sldId id="273" r:id="rId6"/>
    <p:sldId id="280" r:id="rId7"/>
    <p:sldId id="282" r:id="rId8"/>
    <p:sldId id="283" r:id="rId9"/>
    <p:sldId id="284" r:id="rId10"/>
    <p:sldId id="274" r:id="rId11"/>
    <p:sldId id="301" r:id="rId12"/>
    <p:sldId id="260" r:id="rId13"/>
    <p:sldId id="275" r:id="rId14"/>
    <p:sldId id="300" r:id="rId15"/>
    <p:sldId id="285" r:id="rId16"/>
    <p:sldId id="276" r:id="rId17"/>
    <p:sldId id="277" r:id="rId18"/>
    <p:sldId id="278" r:id="rId19"/>
    <p:sldId id="279" r:id="rId20"/>
    <p:sldId id="296" r:id="rId21"/>
    <p:sldId id="298" r:id="rId22"/>
    <p:sldId id="297" r:id="rId23"/>
    <p:sldId id="299" r:id="rId24"/>
    <p:sldId id="289" r:id="rId25"/>
    <p:sldId id="290" r:id="rId26"/>
    <p:sldId id="291" r:id="rId27"/>
    <p:sldId id="292" r:id="rId28"/>
    <p:sldId id="293" r:id="rId29"/>
    <p:sldId id="294" r:id="rId30"/>
    <p:sldId id="287" r:id="rId31"/>
    <p:sldId id="269" r:id="rId32"/>
    <p:sldId id="286" r:id="rId33"/>
    <p:sldId id="258" r:id="rId34"/>
    <p:sldId id="266" r:id="rId35"/>
    <p:sldId id="268" r:id="rId36"/>
    <p:sldId id="267" r:id="rId37"/>
    <p:sldId id="26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6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01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C7E8F-FE08-4B00-BAE7-5D2A01C5BE70}" type="datetimeFigureOut">
              <a:rPr lang="en-US" smtClean="0"/>
              <a:t>7/28/2016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C4898-9B71-480B-857B-6E7543892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Summer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Aristos Athens – </a:t>
            </a:r>
            <a:r>
              <a:rPr lang="en-US" dirty="0" err="1" smtClean="0"/>
              <a:t>Majumdar</a:t>
            </a:r>
            <a:r>
              <a:rPr lang="en-US" dirty="0" smtClean="0"/>
              <a:t>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5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Coating Thermocouples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Protection from acidic corrosion</a:t>
            </a:r>
          </a:p>
          <a:p>
            <a:r>
              <a:rPr lang="en-US" dirty="0" smtClean="0"/>
              <a:t>Polymer: </a:t>
            </a:r>
            <a:r>
              <a:rPr lang="en-US" dirty="0" smtClean="0"/>
              <a:t>Something flexible when dry</a:t>
            </a:r>
            <a:endParaRPr lang="en-US" dirty="0" smtClean="0"/>
          </a:p>
          <a:p>
            <a:r>
              <a:rPr lang="en-US" dirty="0" smtClean="0"/>
              <a:t>Suggestions?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6157" y="1740218"/>
            <a:ext cx="4503420" cy="3377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84" y="1177290"/>
            <a:ext cx="3377566" cy="4503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Coating Thermocouples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Protection from acidic corrosion</a:t>
            </a:r>
          </a:p>
          <a:p>
            <a:r>
              <a:rPr lang="en-US" dirty="0" smtClean="0"/>
              <a:t>Polymer: </a:t>
            </a:r>
            <a:r>
              <a:rPr lang="en-US" dirty="0" smtClean="0"/>
              <a:t>Something flexible when dry</a:t>
            </a:r>
            <a:endParaRPr lang="en-US" dirty="0" smtClean="0"/>
          </a:p>
          <a:p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HX</a:t>
            </a:r>
          </a:p>
          <a:p>
            <a:r>
              <a:rPr lang="en-US" dirty="0" smtClean="0"/>
              <a:t>Insulation</a:t>
            </a:r>
          </a:p>
          <a:p>
            <a:r>
              <a:rPr lang="en-US" dirty="0" smtClean="0"/>
              <a:t>Inlet </a:t>
            </a:r>
            <a:r>
              <a:rPr lang="en-US" dirty="0" smtClean="0"/>
              <a:t>heaters</a:t>
            </a:r>
            <a:endParaRPr lang="en-US" dirty="0" smtClean="0"/>
          </a:p>
          <a:p>
            <a:r>
              <a:rPr lang="en-US" dirty="0" smtClean="0"/>
              <a:t>TC coating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Training</a:t>
            </a:r>
          </a:p>
          <a:p>
            <a:r>
              <a:rPr lang="en-US" dirty="0"/>
              <a:t>Dip </a:t>
            </a:r>
            <a:r>
              <a:rPr lang="en-US" dirty="0" smtClean="0"/>
              <a:t>coating</a:t>
            </a:r>
          </a:p>
          <a:p>
            <a:r>
              <a:rPr lang="en-US" dirty="0" smtClean="0"/>
              <a:t>Spin coating</a:t>
            </a:r>
            <a:endParaRPr lang="en-US" dirty="0"/>
          </a:p>
          <a:p>
            <a:r>
              <a:rPr lang="en-US" dirty="0"/>
              <a:t>SEM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8418" cy="1325563"/>
          </a:xfrm>
        </p:spPr>
        <p:txBody>
          <a:bodyPr/>
          <a:lstStyle/>
          <a:p>
            <a:r>
              <a:rPr lang="en-US" dirty="0" smtClean="0"/>
              <a:t>Personal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Background – 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426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Bioengineering </a:t>
            </a:r>
            <a:r>
              <a:rPr lang="en-US" dirty="0" smtClean="0"/>
              <a:t>Research</a:t>
            </a:r>
            <a:endParaRPr lang="en-US" dirty="0"/>
          </a:p>
          <a:p>
            <a:r>
              <a:rPr lang="en-US" b="1" dirty="0" smtClean="0"/>
              <a:t>Publication: </a:t>
            </a:r>
            <a:r>
              <a:rPr lang="en-US" dirty="0"/>
              <a:t>Induced Collagen Cross-Links Enhance Cartilage </a:t>
            </a:r>
            <a:r>
              <a:rPr lang="en-US" dirty="0" smtClean="0"/>
              <a:t>Integration (Athens, </a:t>
            </a:r>
            <a:r>
              <a:rPr lang="en-US" dirty="0" err="1" smtClean="0"/>
              <a:t>Makris</a:t>
            </a:r>
            <a:r>
              <a:rPr lang="en-US" dirty="0" smtClean="0"/>
              <a:t>, Hu)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2/5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58" y="1825625"/>
            <a:ext cx="3882170" cy="41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8418" cy="1325563"/>
          </a:xfrm>
        </p:spPr>
        <p:txBody>
          <a:bodyPr/>
          <a:lstStyle/>
          <a:p>
            <a:r>
              <a:rPr lang="en-US" dirty="0" smtClean="0"/>
              <a:t>Personal 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38" y="525145"/>
            <a:ext cx="7811982" cy="5858987"/>
          </a:xfrm>
        </p:spPr>
      </p:pic>
      <p:sp>
        <p:nvSpPr>
          <p:cNvPr id="5" name="TextBox 4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8418" cy="1325563"/>
          </a:xfrm>
        </p:spPr>
        <p:txBody>
          <a:bodyPr/>
          <a:lstStyle/>
          <a:p>
            <a:r>
              <a:rPr lang="en-US" dirty="0" smtClean="0"/>
              <a:t>Personal Background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88" y="525145"/>
            <a:ext cx="6486102" cy="58591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4/5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 r="4405"/>
          <a:stretch/>
        </p:blipFill>
        <p:spPr>
          <a:xfrm>
            <a:off x="4749587" y="524941"/>
            <a:ext cx="6507061" cy="5837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8418" cy="1325563"/>
          </a:xfrm>
        </p:spPr>
        <p:txBody>
          <a:bodyPr/>
          <a:lstStyle/>
          <a:p>
            <a:r>
              <a:rPr lang="en-US" dirty="0" smtClean="0"/>
              <a:t>Personal Background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5/5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END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Extra Slides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73" y="563928"/>
            <a:ext cx="10515600" cy="1325563"/>
          </a:xfrm>
        </p:spPr>
        <p:txBody>
          <a:bodyPr/>
          <a:lstStyle/>
          <a:p>
            <a:r>
              <a:rPr lang="en-US" dirty="0" smtClean="0"/>
              <a:t>HX</a:t>
            </a:r>
            <a:br>
              <a:rPr lang="en-US" dirty="0" smtClean="0"/>
            </a:br>
            <a:r>
              <a:rPr lang="en-US" dirty="0" smtClean="0"/>
              <a:t>Progression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47" y="194251"/>
            <a:ext cx="6118161" cy="33904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41" b="22386"/>
          <a:stretch/>
        </p:blipFill>
        <p:spPr>
          <a:xfrm>
            <a:off x="3443244" y="3890818"/>
            <a:ext cx="6964983" cy="2348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Calculations/Numbers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8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Acrylic, k = 0.2 (W/m*K)</a:t>
            </a:r>
          </a:p>
          <a:p>
            <a:r>
              <a:rPr lang="en-US" dirty="0" smtClean="0"/>
              <a:t>Titanium, k = 6-25 </a:t>
            </a:r>
            <a:r>
              <a:rPr lang="en-US" dirty="0"/>
              <a:t>(W/m*K</a:t>
            </a:r>
            <a:r>
              <a:rPr lang="en-US" dirty="0" smtClean="0"/>
              <a:t>), use 15</a:t>
            </a:r>
          </a:p>
          <a:p>
            <a:r>
              <a:rPr lang="en-US" dirty="0" smtClean="0"/>
              <a:t>Low velocity forced convection (water), h = 50-2000 </a:t>
            </a:r>
            <a:r>
              <a:rPr lang="en-US" dirty="0"/>
              <a:t>(</a:t>
            </a:r>
            <a:r>
              <a:rPr lang="en-US" dirty="0" smtClean="0"/>
              <a:t>W/m^2*K</a:t>
            </a:r>
            <a:r>
              <a:rPr lang="en-US" dirty="0"/>
              <a:t>), </a:t>
            </a:r>
            <a:r>
              <a:rPr lang="en-US" dirty="0" smtClean="0"/>
              <a:t>, use 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6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9354" r="23147" b="10371"/>
          <a:stretch/>
        </p:blipFill>
        <p:spPr>
          <a:xfrm>
            <a:off x="350164" y="491252"/>
            <a:ext cx="8633816" cy="61156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t="74950" r="52386" b="10909"/>
          <a:stretch/>
        </p:blipFill>
        <p:spPr>
          <a:xfrm>
            <a:off x="7265669" y="491252"/>
            <a:ext cx="4548785" cy="13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ignore heat loss through acrylic?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8" t="26603" r="38081" b="39248"/>
          <a:stretch/>
        </p:blipFill>
        <p:spPr>
          <a:xfrm>
            <a:off x="1440179" y="1953578"/>
            <a:ext cx="8131383" cy="3830002"/>
          </a:xfrm>
        </p:spPr>
      </p:pic>
    </p:spTree>
    <p:extLst>
      <p:ext uri="{BB962C8B-B14F-4D97-AF65-F5344CB8AC3E}">
        <p14:creationId xmlns:p14="http://schemas.microsoft.com/office/powerpoint/2010/main" val="802078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Set-up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811530"/>
            <a:ext cx="3660140" cy="1019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(0.5 ml/min)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20" y="148590"/>
            <a:ext cx="8488680" cy="636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7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0" y="148590"/>
            <a:ext cx="8260080" cy="6195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811530"/>
            <a:ext cx="3660140" cy="1019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(0.2 ml/min)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8458200" cy="6343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811530"/>
            <a:ext cx="3660140" cy="1019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(0.1 ml/min)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8458200" cy="6343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811530"/>
            <a:ext cx="3660140" cy="1019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(.05 ml/min)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1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0"/>
            <a:ext cx="8458200" cy="6343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060" y="811530"/>
            <a:ext cx="3660140" cy="1019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(.02 ml/min)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22687" b="29073"/>
          <a:stretch/>
        </p:blipFill>
        <p:spPr>
          <a:xfrm>
            <a:off x="3451859" y="3890818"/>
            <a:ext cx="6956367" cy="22657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873" y="563928"/>
            <a:ext cx="10515600" cy="1325563"/>
          </a:xfrm>
        </p:spPr>
        <p:txBody>
          <a:bodyPr/>
          <a:lstStyle/>
          <a:p>
            <a:r>
              <a:rPr lang="en-US" dirty="0" smtClean="0"/>
              <a:t>HX</a:t>
            </a:r>
            <a:br>
              <a:rPr lang="en-US" dirty="0" smtClean="0"/>
            </a:br>
            <a:r>
              <a:rPr lang="en-US" dirty="0" smtClean="0"/>
              <a:t>Progression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47" y="194251"/>
            <a:ext cx="6118161" cy="3390481"/>
          </a:xfrm>
        </p:spPr>
      </p:pic>
      <p:sp>
        <p:nvSpPr>
          <p:cNvPr id="8" name="TextBox 7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1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HX Design and Fabrication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HX Channel Design (Laser Cut)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89" y="2075007"/>
            <a:ext cx="466214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90" y="2064749"/>
            <a:ext cx="4602110" cy="428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Testing Set-Up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7" t="9944" r="9427"/>
          <a:stretch/>
        </p:blipFill>
        <p:spPr>
          <a:xfrm>
            <a:off x="4094021" y="301330"/>
            <a:ext cx="6961910" cy="6280067"/>
          </a:xfrm>
        </p:spPr>
      </p:pic>
    </p:spTree>
    <p:extLst>
      <p:ext uri="{BB962C8B-B14F-4D97-AF65-F5344CB8AC3E}">
        <p14:creationId xmlns:p14="http://schemas.microsoft.com/office/powerpoint/2010/main" val="412931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4" y="360503"/>
            <a:ext cx="8356119" cy="6267089"/>
          </a:xfrm>
        </p:spPr>
      </p:pic>
    </p:spTree>
    <p:extLst>
      <p:ext uri="{BB962C8B-B14F-4D97-AF65-F5344CB8AC3E}">
        <p14:creationId xmlns:p14="http://schemas.microsoft.com/office/powerpoint/2010/main" val="9667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4" y="360503"/>
            <a:ext cx="8356119" cy="6267089"/>
          </a:xfrm>
        </p:spPr>
      </p:pic>
      <p:sp>
        <p:nvSpPr>
          <p:cNvPr id="3" name="Right Arrow 2"/>
          <p:cNvSpPr/>
          <p:nvPr/>
        </p:nvSpPr>
        <p:spPr>
          <a:xfrm rot="426772">
            <a:off x="5019144" y="1881339"/>
            <a:ext cx="1448958" cy="4934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426772">
            <a:off x="8369070" y="2137648"/>
            <a:ext cx="1448958" cy="4934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1226772">
            <a:off x="4832505" y="3733165"/>
            <a:ext cx="1448958" cy="4934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1226772">
            <a:off x="8369070" y="4091968"/>
            <a:ext cx="1448958" cy="49349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3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4" y="360503"/>
            <a:ext cx="8356119" cy="6267089"/>
          </a:xfrm>
        </p:spPr>
      </p:pic>
      <p:sp>
        <p:nvSpPr>
          <p:cNvPr id="5" name="Down Arrow 4"/>
          <p:cNvSpPr/>
          <p:nvPr/>
        </p:nvSpPr>
        <p:spPr>
          <a:xfrm rot="8136329">
            <a:off x="9109364" y="4000500"/>
            <a:ext cx="938645" cy="9455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2539304">
            <a:off x="9272973" y="1926973"/>
            <a:ext cx="938645" cy="94557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Data (early July 2016)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51"/>
          <a:stretch/>
        </p:blipFill>
        <p:spPr>
          <a:xfrm>
            <a:off x="509155" y="1419152"/>
            <a:ext cx="2701636" cy="4000500"/>
          </a:xfrm>
        </p:spPr>
      </p:pic>
      <p:sp>
        <p:nvSpPr>
          <p:cNvPr id="8" name="TextBox 7"/>
          <p:cNvSpPr txBox="1"/>
          <p:nvPr/>
        </p:nvSpPr>
        <p:spPr>
          <a:xfrm>
            <a:off x="987135" y="5652653"/>
            <a:ext cx="209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Looped HX, 60</a:t>
            </a:r>
            <a:r>
              <a:rPr lang="en-US" dirty="0" smtClean="0">
                <a:latin typeface="Calibri" panose="020F0502020204030204" pitchFamily="34" charset="0"/>
              </a:rPr>
              <a:t>°C Inlet,</a:t>
            </a:r>
            <a:r>
              <a:rPr lang="en-US" dirty="0" smtClean="0"/>
              <a:t> Inlet not submerged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5"/>
          <a:stretch/>
        </p:blipFill>
        <p:spPr>
          <a:xfrm>
            <a:off x="3429000" y="1428750"/>
            <a:ext cx="2691245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2064" y="5663041"/>
            <a:ext cx="1953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Looped HX, 60</a:t>
            </a:r>
            <a:r>
              <a:rPr lang="en-US" dirty="0" smtClean="0">
                <a:latin typeface="Calibri" panose="020F0502020204030204" pitchFamily="34" charset="0"/>
              </a:rPr>
              <a:t>°C Inlet, </a:t>
            </a:r>
            <a:r>
              <a:rPr lang="en-US" dirty="0" smtClean="0"/>
              <a:t>Inlet submerged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4697" r="50822" b="51687"/>
          <a:stretch/>
        </p:blipFill>
        <p:spPr>
          <a:xfrm>
            <a:off x="6393872" y="1986111"/>
            <a:ext cx="2836717" cy="2991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8" t="50909" r="51880" b="3788"/>
          <a:stretch/>
        </p:blipFill>
        <p:spPr>
          <a:xfrm>
            <a:off x="9324108" y="1913374"/>
            <a:ext cx="2753592" cy="3106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2336" y="5652653"/>
            <a:ext cx="2317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HX not looped, 60</a:t>
            </a:r>
            <a:r>
              <a:rPr lang="en-US" dirty="0" smtClean="0">
                <a:latin typeface="Calibri" panose="020F0502020204030204" pitchFamily="34" charset="0"/>
              </a:rPr>
              <a:t>°C Hot Inlet, Room Temperature Cold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80" y="360503"/>
            <a:ext cx="8365457" cy="62740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80" y="360503"/>
            <a:ext cx="8365457" cy="627409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0652251" y="2871529"/>
            <a:ext cx="701549" cy="431742"/>
          </a:xfrm>
          <a:prstGeom prst="rightArrow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10582032" y="2442386"/>
            <a:ext cx="701549" cy="4317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181341" y="2871529"/>
            <a:ext cx="701549" cy="431742"/>
          </a:xfrm>
          <a:prstGeom prst="rightArrow">
            <a:avLst/>
          </a:prstGeom>
          <a:solidFill>
            <a:srgbClr val="CC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7111122" y="2442386"/>
            <a:ext cx="701549" cy="4317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br>
              <a:rPr lang="en-US" dirty="0" smtClean="0"/>
            </a:br>
            <a:r>
              <a:rPr lang="en-US" dirty="0" smtClean="0"/>
              <a:t>Set-up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380" y="360503"/>
            <a:ext cx="8365457" cy="627409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5312141">
            <a:off x="8919209" y="3916896"/>
            <a:ext cx="1150620" cy="4914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7685041">
            <a:off x="9109356" y="1744152"/>
            <a:ext cx="1150620" cy="49149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t="23636" r="50454" b="43636"/>
          <a:stretch/>
        </p:blipFill>
        <p:spPr>
          <a:xfrm>
            <a:off x="331470" y="274320"/>
            <a:ext cx="4743450" cy="30985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t="23636" r="50454" b="43636"/>
          <a:stretch/>
        </p:blipFill>
        <p:spPr>
          <a:xfrm>
            <a:off x="331470" y="274320"/>
            <a:ext cx="4743450" cy="30985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/3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54" y="274320"/>
            <a:ext cx="7071469" cy="564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t="23636" r="50454" b="43636"/>
          <a:stretch/>
        </p:blipFill>
        <p:spPr>
          <a:xfrm>
            <a:off x="331470" y="274320"/>
            <a:ext cx="4743450" cy="30985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32870" y="636293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54" y="274320"/>
            <a:ext cx="7071469" cy="5646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7" t="66869" r="43409" b="11111"/>
          <a:stretch/>
        </p:blipFill>
        <p:spPr>
          <a:xfrm>
            <a:off x="331470" y="4549140"/>
            <a:ext cx="4860372" cy="1714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1460" y="4514850"/>
            <a:ext cx="4985384" cy="17716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7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5082</TotalTime>
  <Words>210</Words>
  <Application>Microsoft Office PowerPoint</Application>
  <PresentationFormat>Widescreen</PresentationFormat>
  <Paragraphs>71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Summer Work</vt:lpstr>
      <vt:lpstr>HX Progression</vt:lpstr>
      <vt:lpstr>HX Progression</vt:lpstr>
      <vt:lpstr>Current Set-up</vt:lpstr>
      <vt:lpstr>Current Set-up</vt:lpstr>
      <vt:lpstr>Current Set-up</vt:lpstr>
      <vt:lpstr>PowerPoint Presentation</vt:lpstr>
      <vt:lpstr>PowerPoint Presentation</vt:lpstr>
      <vt:lpstr>PowerPoint Presentation</vt:lpstr>
      <vt:lpstr>Coating Thermocouples</vt:lpstr>
      <vt:lpstr>Coating Thermocouples</vt:lpstr>
      <vt:lpstr>Further Work</vt:lpstr>
      <vt:lpstr>Personal Background</vt:lpstr>
      <vt:lpstr>Personal Background – Previous Work</vt:lpstr>
      <vt:lpstr>Personal Background</vt:lpstr>
      <vt:lpstr>Personal Background</vt:lpstr>
      <vt:lpstr>Personal Background</vt:lpstr>
      <vt:lpstr>END</vt:lpstr>
      <vt:lpstr>Extra Slides</vt:lpstr>
      <vt:lpstr>Quick Calculations/Numbers</vt:lpstr>
      <vt:lpstr>Rough Values</vt:lpstr>
      <vt:lpstr>PowerPoint Presentation</vt:lpstr>
      <vt:lpstr>Can we ignore heat loss through acrylic?</vt:lpstr>
      <vt:lpstr>Current Set-up Data</vt:lpstr>
      <vt:lpstr>Data (0.5 ml/min)</vt:lpstr>
      <vt:lpstr>Data (0.2 ml/min)</vt:lpstr>
      <vt:lpstr>Data (0.1 ml/min)</vt:lpstr>
      <vt:lpstr>Data (.05 ml/min)</vt:lpstr>
      <vt:lpstr>Data (.02 ml/min)</vt:lpstr>
      <vt:lpstr>HX Design and Fabrication</vt:lpstr>
      <vt:lpstr>HX Channel Design (Laser Cut)</vt:lpstr>
      <vt:lpstr>Previous Testing Set-Up</vt:lpstr>
      <vt:lpstr>Original Set-up</vt:lpstr>
      <vt:lpstr>Original Set-up</vt:lpstr>
      <vt:lpstr>Original Set-up</vt:lpstr>
      <vt:lpstr>Original Set-up</vt:lpstr>
      <vt:lpstr>Preliminary Data (early July 2016)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 Exchangers</dc:title>
  <dc:creator>Aristos</dc:creator>
  <cp:lastModifiedBy>Aristos</cp:lastModifiedBy>
  <cp:revision>47</cp:revision>
  <dcterms:created xsi:type="dcterms:W3CDTF">2016-07-11T18:52:14Z</dcterms:created>
  <dcterms:modified xsi:type="dcterms:W3CDTF">2016-07-28T16:44:47Z</dcterms:modified>
</cp:coreProperties>
</file>